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7" r:id="rId3"/>
    <p:sldId id="264" r:id="rId4"/>
    <p:sldId id="286" r:id="rId5"/>
    <p:sldId id="268" r:id="rId6"/>
    <p:sldId id="259" r:id="rId7"/>
    <p:sldId id="270" r:id="rId8"/>
    <p:sldId id="271" r:id="rId9"/>
    <p:sldId id="262" r:id="rId10"/>
    <p:sldId id="272" r:id="rId11"/>
    <p:sldId id="267" r:id="rId12"/>
    <p:sldId id="266" r:id="rId13"/>
    <p:sldId id="265" r:id="rId14"/>
    <p:sldId id="263" r:id="rId15"/>
    <p:sldId id="276" r:id="rId16"/>
    <p:sldId id="260" r:id="rId17"/>
    <p:sldId id="277" r:id="rId18"/>
    <p:sldId id="287" r:id="rId19"/>
    <p:sldId id="278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9" autoAdjust="0"/>
    <p:restoredTop sz="94291" autoAdjust="0"/>
  </p:normalViewPr>
  <p:slideViewPr>
    <p:cSldViewPr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9F8C5-4159-421D-BC8A-AF38A176C3C7}" type="datetimeFigureOut">
              <a:rPr lang="en-US" smtClean="0"/>
              <a:pPr/>
              <a:t>02/22/2019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12F2F-A0EF-445A-94EF-8D777AABB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2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Car moving on the wheels running quickly.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12F2F-A0EF-445A-94EF-8D777AABB6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3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</a:t>
            </a:r>
            <a:r>
              <a:rPr lang="en-US" baseline="0" dirty="0"/>
              <a:t> is Wheel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12F2F-A0EF-445A-94EF-8D777AABB6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05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Mesopotamia means by </a:t>
            </a:r>
            <a:r>
              <a:rPr lang="en-US" dirty="0" err="1"/>
              <a:t>Irag</a:t>
            </a:r>
            <a:r>
              <a:rPr lang="en-US" dirty="0"/>
              <a:t>. And Egypt means </a:t>
            </a:r>
            <a:r>
              <a:rPr lang="en-US" dirty="0" err="1"/>
              <a:t>Meshor</a:t>
            </a:r>
            <a:r>
              <a:rPr lang="en-US" dirty="0"/>
              <a:t> situated</a:t>
            </a:r>
            <a:r>
              <a:rPr lang="en-US" baseline="0" dirty="0"/>
              <a:t> by the side of the Nile.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12F2F-A0EF-445A-94EF-8D777AABB6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49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12F2F-A0EF-445A-94EF-8D777AABB6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0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Wheel is round</a:t>
            </a:r>
            <a:r>
              <a:rPr lang="en-US" baseline="0" dirty="0"/>
              <a:t> </a:t>
            </a:r>
            <a:r>
              <a:rPr lang="en-US" dirty="0"/>
              <a:t>when it</a:t>
            </a:r>
            <a:r>
              <a:rPr lang="en-US" baseline="0" dirty="0"/>
              <a:t> moves running very fast.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12F2F-A0EF-445A-94EF-8D777AABB63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82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1200" kern="10" spc="0" dirty="0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Sheikh </a:t>
            </a:r>
            <a:r>
              <a:rPr lang="en-US" sz="1200" kern="10" spc="0" dirty="0" err="1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Sheikh</a:t>
            </a:r>
            <a:r>
              <a:rPr lang="en-US" sz="1200" kern="10" spc="0" dirty="0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 </a:t>
            </a:r>
            <a:r>
              <a:rPr lang="en-US" sz="1200" kern="10" spc="0" dirty="0" err="1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Tajuddin</a:t>
            </a:r>
            <a:r>
              <a:rPr lang="en-US" sz="1200" kern="10" spc="0" dirty="0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 Ahmed.</a:t>
            </a:r>
          </a:p>
          <a:p>
            <a:pPr algn="ctr" rtl="0"/>
            <a:r>
              <a:rPr lang="en-US" sz="1200" kern="10" spc="0" dirty="0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Senior Teacher</a:t>
            </a:r>
          </a:p>
          <a:p>
            <a:pPr algn="ctr" rtl="0"/>
            <a:r>
              <a:rPr lang="en-US" sz="1200" kern="10" spc="0" dirty="0" err="1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Hazi</a:t>
            </a:r>
            <a:r>
              <a:rPr lang="en-US" sz="1200" kern="10" spc="0" dirty="0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 </a:t>
            </a:r>
            <a:r>
              <a:rPr lang="en-US" sz="1200" kern="10" spc="0" dirty="0" err="1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Ayet</a:t>
            </a:r>
            <a:r>
              <a:rPr lang="en-US" sz="1200" kern="10" spc="0" dirty="0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 Ali </a:t>
            </a:r>
            <a:r>
              <a:rPr lang="en-US" sz="1200" kern="10" spc="0" dirty="0" err="1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Bhuiyan</a:t>
            </a:r>
            <a:r>
              <a:rPr lang="en-US" sz="1200" kern="10" spc="0" dirty="0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 High School </a:t>
            </a:r>
            <a:r>
              <a:rPr lang="en-US" sz="1200" kern="10" spc="0" dirty="0" err="1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Khadun</a:t>
            </a:r>
            <a:r>
              <a:rPr lang="en-US" sz="1200" kern="10" spc="0" dirty="0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, </a:t>
            </a:r>
            <a:r>
              <a:rPr lang="en-US" sz="1200" kern="10" spc="0" dirty="0" err="1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Rupsi,Rupgonj</a:t>
            </a:r>
            <a:r>
              <a:rPr lang="en-US" sz="1200" kern="10" spc="0" dirty="0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, </a:t>
            </a:r>
            <a:r>
              <a:rPr lang="en-US" sz="1200" kern="10" spc="0" dirty="0" err="1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Narayangonj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12F2F-A0EF-445A-94EF-8D777AABB63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5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E084-70B4-4A51-9805-F944724EB31D}" type="datetimeFigureOut">
              <a:rPr lang="en-US" smtClean="0"/>
              <a:pPr/>
              <a:t>02/22/2019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7CBC-E6A4-45D0-A4E1-22FE7DF71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E084-70B4-4A51-9805-F944724EB31D}" type="datetimeFigureOut">
              <a:rPr lang="en-US" smtClean="0"/>
              <a:pPr/>
              <a:t>02/22/2019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7CBC-E6A4-45D0-A4E1-22FE7DF71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E084-70B4-4A51-9805-F944724EB31D}" type="datetimeFigureOut">
              <a:rPr lang="en-US" smtClean="0"/>
              <a:pPr/>
              <a:t>02/22/2019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7CBC-E6A4-45D0-A4E1-22FE7DF71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E084-70B4-4A51-9805-F944724EB31D}" type="datetimeFigureOut">
              <a:rPr lang="en-US" smtClean="0"/>
              <a:pPr/>
              <a:t>02/22/2019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7CBC-E6A4-45D0-A4E1-22FE7DF71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E084-70B4-4A51-9805-F944724EB31D}" type="datetimeFigureOut">
              <a:rPr lang="en-US" smtClean="0"/>
              <a:pPr/>
              <a:t>02/22/2019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7CBC-E6A4-45D0-A4E1-22FE7DF71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E084-70B4-4A51-9805-F944724EB31D}" type="datetimeFigureOut">
              <a:rPr lang="en-US" smtClean="0"/>
              <a:pPr/>
              <a:t>02/22/2019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7CBC-E6A4-45D0-A4E1-22FE7DF71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E084-70B4-4A51-9805-F944724EB31D}" type="datetimeFigureOut">
              <a:rPr lang="en-US" smtClean="0"/>
              <a:pPr/>
              <a:t>02/22/2019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7CBC-E6A4-45D0-A4E1-22FE7DF71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E084-70B4-4A51-9805-F944724EB31D}" type="datetimeFigureOut">
              <a:rPr lang="en-US" smtClean="0"/>
              <a:pPr/>
              <a:t>02/22/2019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7CBC-E6A4-45D0-A4E1-22FE7DF71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E084-70B4-4A51-9805-F944724EB31D}" type="datetimeFigureOut">
              <a:rPr lang="en-US" smtClean="0"/>
              <a:pPr/>
              <a:t>02/22/2019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7CBC-E6A4-45D0-A4E1-22FE7DF71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E084-70B4-4A51-9805-F944724EB31D}" type="datetimeFigureOut">
              <a:rPr lang="en-US" smtClean="0"/>
              <a:pPr/>
              <a:t>02/22/2019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7CBC-E6A4-45D0-A4E1-22FE7DF71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E084-70B4-4A51-9805-F944724EB31D}" type="datetimeFigureOut">
              <a:rPr lang="en-US" smtClean="0"/>
              <a:pPr/>
              <a:t>02/22/2019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7CBC-E6A4-45D0-A4E1-22FE7DF71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FE084-70B4-4A51-9805-F944724EB31D}" type="datetimeFigureOut">
              <a:rPr lang="en-US" smtClean="0"/>
              <a:pPr/>
              <a:t>02/22/2019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77CBC-E6A4-45D0-A4E1-22FE7DF71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i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WELCOME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2D1C06-7518-4F99-929E-5E46D7AEE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38"/>
            <a:ext cx="9144000" cy="5534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Look at the following map of ancient river-valley civilizations and discuss their locations in the map with your partner.</a:t>
            </a:r>
          </a:p>
        </p:txBody>
      </p:sp>
      <p:pic>
        <p:nvPicPr>
          <p:cNvPr id="3" name="Picture 2" descr="mesopotamian-civilization-2-728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8200"/>
            <a:ext cx="5410200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1066800"/>
            <a:ext cx="373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</a:rPr>
              <a:t>S1  : Where was Mesopotamia?</a:t>
            </a:r>
          </a:p>
          <a:p>
            <a:r>
              <a:rPr lang="en-US" sz="2000" b="1" i="1" dirty="0">
                <a:solidFill>
                  <a:srgbClr val="006600"/>
                </a:solidFill>
              </a:rPr>
              <a:t>S2  :  It was situated in ancient Iraq along the valley of the rivers Tigris and Euphrates.</a:t>
            </a:r>
          </a:p>
          <a:p>
            <a:r>
              <a:rPr lang="en-US" sz="2000" b="1" i="1" dirty="0">
                <a:solidFill>
                  <a:srgbClr val="002060"/>
                </a:solidFill>
              </a:rPr>
              <a:t>S1  :  Why is it famous?</a:t>
            </a:r>
          </a:p>
          <a:p>
            <a:r>
              <a:rPr lang="en-US" sz="2000" b="1" i="1" dirty="0">
                <a:solidFill>
                  <a:srgbClr val="006600"/>
                </a:solidFill>
              </a:rPr>
              <a:t>S2  :  The  oldest wheel was    discovered there.</a:t>
            </a:r>
          </a:p>
          <a:p>
            <a:r>
              <a:rPr lang="en-US" sz="2000" b="1" i="1" dirty="0">
                <a:solidFill>
                  <a:srgbClr val="002060"/>
                </a:solidFill>
              </a:rPr>
              <a:t>S1  :  Were is Egypt ?</a:t>
            </a:r>
          </a:p>
          <a:p>
            <a:r>
              <a:rPr lang="en-US" sz="2000" b="1" i="1" dirty="0">
                <a:solidFill>
                  <a:srgbClr val="006600"/>
                </a:solidFill>
              </a:rPr>
              <a:t>S2  :  Egypt is situated by the side of the Nile.</a:t>
            </a:r>
          </a:p>
          <a:p>
            <a:r>
              <a:rPr lang="en-US" sz="2000" b="1" i="1" dirty="0">
                <a:solidFill>
                  <a:srgbClr val="002060"/>
                </a:solidFill>
              </a:rPr>
              <a:t>S1  :  When did they use the wheels on chariots?</a:t>
            </a:r>
          </a:p>
          <a:p>
            <a:r>
              <a:rPr lang="en-US" sz="2000" b="1" i="1" dirty="0">
                <a:solidFill>
                  <a:srgbClr val="006600"/>
                </a:solidFill>
              </a:rPr>
              <a:t>S2  :  They used the wheels on chariots around 2000 B. C.</a:t>
            </a:r>
          </a:p>
          <a:p>
            <a:r>
              <a:rPr lang="en-US" sz="2000" b="1" i="1" dirty="0">
                <a:solidFill>
                  <a:srgbClr val="002060"/>
                </a:solidFill>
              </a:rPr>
              <a:t>S1  :  Thank you.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3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821" y="1066800"/>
            <a:ext cx="7601779" cy="510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52400"/>
            <a:ext cx="8534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oldest wheels on the earth of Train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8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2060"/>
                </a:solidFill>
              </a:rPr>
              <a:t>The Modern wheels of Train  on the earth </a:t>
            </a:r>
          </a:p>
        </p:txBody>
      </p:sp>
      <p:pic>
        <p:nvPicPr>
          <p:cNvPr id="12" name="Picture 11" descr="41 (13).jpg">
            <a:extLst>
              <a:ext uri="{FF2B5EF4-FFF2-40B4-BE49-F238E27FC236}">
                <a16:creationId xmlns:a16="http://schemas.microsoft.com/office/drawing/2014/main" id="{F0C6169F-A704-4303-8EBD-1885F5B3D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6800"/>
            <a:ext cx="8305800" cy="533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7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/>
              <a:t>The fastest  wheel of high speed Train on the digital earth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38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</a:rPr>
              <a:t>S1 : what can you see in the picture</a:t>
            </a:r>
            <a:r>
              <a:rPr lang="en-US" sz="2000" b="1" i="1" dirty="0">
                <a:solidFill>
                  <a:srgbClr val="006600"/>
                </a:solidFill>
              </a:rPr>
              <a:t>?     </a:t>
            </a:r>
            <a:r>
              <a:rPr lang="en-US" sz="2000" b="1" i="1" dirty="0">
                <a:solidFill>
                  <a:srgbClr val="002060"/>
                </a:solidFill>
              </a:rPr>
              <a:t>S2 :    I can see two trains in the picture</a:t>
            </a:r>
          </a:p>
          <a:p>
            <a:r>
              <a:rPr lang="en-US" sz="2000" b="1" i="1" dirty="0">
                <a:solidFill>
                  <a:srgbClr val="006600"/>
                </a:solidFill>
              </a:rPr>
              <a:t>S1 : Do you know </a:t>
            </a:r>
            <a:r>
              <a:rPr lang="en-US" sz="2000" b="1" dirty="0">
                <a:solidFill>
                  <a:srgbClr val="006600"/>
                </a:solidFill>
              </a:rPr>
              <a:t>about the trains?        </a:t>
            </a:r>
            <a:r>
              <a:rPr lang="en-US" sz="2000" b="1" dirty="0">
                <a:solidFill>
                  <a:srgbClr val="002060"/>
                </a:solidFill>
              </a:rPr>
              <a:t>S2 :    They are speedy trains.</a:t>
            </a:r>
          </a:p>
          <a:p>
            <a:r>
              <a:rPr lang="en-US" sz="2000" b="1" dirty="0">
                <a:solidFill>
                  <a:srgbClr val="006600"/>
                </a:solidFill>
              </a:rPr>
              <a:t>S1 : Do you know more about them?     </a:t>
            </a:r>
            <a:r>
              <a:rPr lang="en-US" sz="2000" b="1" dirty="0">
                <a:solidFill>
                  <a:srgbClr val="002060"/>
                </a:solidFill>
              </a:rPr>
              <a:t>S2 :    They can reach destination quickly.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542197-1309-437D-9AA9-083E09EAE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" t="-1871" r="4418" b="576"/>
          <a:stretch/>
        </p:blipFill>
        <p:spPr>
          <a:xfrm>
            <a:off x="393379" y="490090"/>
            <a:ext cx="8357242" cy="5105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4419600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6000" b="1" i="1" dirty="0">
                <a:ln>
                  <a:solidFill>
                    <a:srgbClr val="00FF00"/>
                  </a:solidFill>
                </a:ln>
                <a:solidFill>
                  <a:srgbClr val="002060"/>
                </a:solidFill>
              </a:rPr>
              <a:t>Taking off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9C31F9-59C5-40EF-921C-62A0210825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2" b="37500"/>
          <a:stretch/>
        </p:blipFill>
        <p:spPr>
          <a:xfrm>
            <a:off x="838200" y="1524000"/>
            <a:ext cx="7848600" cy="487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152400"/>
            <a:ext cx="4495800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>
                <a:ln w="11430">
                  <a:solidFill>
                    <a:srgbClr val="0066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vocabulary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0" y="1295400"/>
            <a:ext cx="9144000" cy="10668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Supersonic Speed </a:t>
            </a:r>
            <a:r>
              <a:rPr lang="en-US" sz="2000" i="1" dirty="0">
                <a:solidFill>
                  <a:schemeClr val="tx1"/>
                </a:solidFill>
              </a:rPr>
              <a:t>=</a:t>
            </a:r>
            <a:r>
              <a:rPr lang="en-US" sz="2800" i="1" dirty="0">
                <a:solidFill>
                  <a:schemeClr val="tx1"/>
                </a:solidFill>
              </a:rPr>
              <a:t>These are  faster than the speed of sound</a:t>
            </a:r>
            <a:r>
              <a:rPr lang="en-US" sz="2000" dirty="0">
                <a:solidFill>
                  <a:srgbClr val="FFFF00"/>
                </a:solidFill>
              </a:rPr>
              <a:t>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B83DB-5ED7-4106-9D82-4999F9F1EA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6" t="-1563" r="6509" b="23437"/>
          <a:stretch/>
        </p:blipFill>
        <p:spPr>
          <a:xfrm>
            <a:off x="337930" y="2335695"/>
            <a:ext cx="8468139" cy="43964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</a:rPr>
              <a:t>Complete these statements using the correct form of words in the brackets.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352800"/>
            <a:ext cx="9144000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i="1" dirty="0"/>
              <a:t>Airbus 350 is a bit----------------------(slow)than Boeing 787.</a:t>
            </a:r>
          </a:p>
          <a:p>
            <a:pPr marL="342900" indent="-342900">
              <a:buAutoNum type="arabicPeriod"/>
            </a:pPr>
            <a:r>
              <a:rPr lang="en-US" sz="2000" i="1" dirty="0"/>
              <a:t>Concorde flew the-------</a:t>
            </a:r>
            <a:r>
              <a:rPr lang="en-US" sz="2000" b="1" i="1" dirty="0"/>
              <a:t>-----------</a:t>
            </a:r>
            <a:r>
              <a:rPr lang="en-US" sz="2000" i="1" dirty="0"/>
              <a:t>----(fast) among all passenger aircrafts.</a:t>
            </a:r>
          </a:p>
          <a:p>
            <a:pPr marL="342900" indent="-342900">
              <a:buAutoNum type="arabicPeriod"/>
            </a:pPr>
            <a:r>
              <a:rPr lang="en-US" sz="2000" i="1" dirty="0"/>
              <a:t>Even sound cannot travel as--------------(fast) as Concorde.</a:t>
            </a:r>
          </a:p>
          <a:p>
            <a:pPr marL="342900" indent="-342900">
              <a:buAutoNum type="arabicPeriod"/>
            </a:pPr>
            <a:r>
              <a:rPr lang="en-US" sz="2000" i="1" dirty="0"/>
              <a:t>In supersonic speeds, Concorde flies-------------(high) in the sky than Boeing.</a:t>
            </a:r>
          </a:p>
          <a:p>
            <a:pPr marL="342900" indent="-342900">
              <a:buAutoNum type="arabicPeriod"/>
            </a:pPr>
            <a:r>
              <a:rPr lang="en-US" sz="2000" i="1" dirty="0"/>
              <a:t>To many, Concorde looks---------------(beautiful) than other passenger aircrafts.</a:t>
            </a:r>
          </a:p>
          <a:p>
            <a:pPr marL="342900" indent="-342900">
              <a:buAutoNum type="arabicPeriod"/>
            </a:pPr>
            <a:r>
              <a:rPr lang="en-US" sz="2000" i="1" dirty="0"/>
              <a:t>Airbus A380 is the --------------------(large) passenger aircraft in the world now.</a:t>
            </a:r>
          </a:p>
          <a:p>
            <a:pPr marL="342900" indent="-342900">
              <a:buAutoNum type="arabicPeriod"/>
            </a:pPr>
            <a:r>
              <a:rPr lang="en-US" sz="2000" i="1" dirty="0"/>
              <a:t>Airbus A380can carry ---------------------(many) passengers than Boeing 787.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0" y="3352800"/>
            <a:ext cx="894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Slower</a:t>
            </a:r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2895600" y="3657600"/>
            <a:ext cx="81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fastest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505200" y="3962400"/>
            <a:ext cx="537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fast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267200" y="4267200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higher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895600" y="4572000"/>
            <a:ext cx="1661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more beautiful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819400" y="4876800"/>
            <a:ext cx="824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largest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590800" y="5181600"/>
            <a:ext cx="1794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more passengers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71800" y="304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/>
              <a:t>Group Work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/>
              <a:t>Future aircraft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Look at the pictures and say what  they are. Discuss with your partner.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8968616" cy="3046988"/>
          </a:xfrm>
          <a:prstGeom prst="rect">
            <a:avLst/>
          </a:prstGeom>
          <a:noFill/>
          <a:ln w="31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S1: what are they in the picture?</a:t>
            </a:r>
          </a:p>
          <a:p>
            <a:r>
              <a:rPr lang="en-US" sz="3200" b="1" i="1" dirty="0">
                <a:solidFill>
                  <a:srgbClr val="002060"/>
                </a:solidFill>
              </a:rPr>
              <a:t>S2: They are planes.</a:t>
            </a:r>
          </a:p>
          <a:p>
            <a:r>
              <a:rPr lang="en-US" sz="3200" b="1" i="1" dirty="0"/>
              <a:t>S1: what kind of planes are they?</a:t>
            </a:r>
          </a:p>
          <a:p>
            <a:r>
              <a:rPr lang="en-US" sz="3200" b="1" i="1" dirty="0">
                <a:solidFill>
                  <a:srgbClr val="002060"/>
                </a:solidFill>
              </a:rPr>
              <a:t>S2: They are faster.</a:t>
            </a:r>
          </a:p>
          <a:p>
            <a:r>
              <a:rPr lang="en-US" sz="3200" b="1" i="1" dirty="0"/>
              <a:t>S1: where can we see them?</a:t>
            </a:r>
          </a:p>
          <a:p>
            <a:r>
              <a:rPr lang="en-US" sz="3200" b="1" i="1" dirty="0">
                <a:solidFill>
                  <a:srgbClr val="002060"/>
                </a:solidFill>
              </a:rPr>
              <a:t>S2: we can see them in the developed countries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3D9DA-B7A7-4630-8DA0-7EE0707B3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t="9385" r="10597" b="53327"/>
          <a:stretch/>
        </p:blipFill>
        <p:spPr>
          <a:xfrm>
            <a:off x="76200" y="4566523"/>
            <a:ext cx="8892416" cy="2286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6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" y="228600"/>
            <a:ext cx="9029700" cy="1447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i="1" dirty="0">
                <a:solidFill>
                  <a:srgbClr val="002060"/>
                </a:solidFill>
              </a:rPr>
              <a:t>Evaluation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4300" y="1992275"/>
            <a:ext cx="9029700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What is wheel?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300" y="3498268"/>
            <a:ext cx="9029700" cy="15808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i="1" dirty="0"/>
              <a:t>2</a:t>
            </a:r>
            <a:r>
              <a:rPr lang="en-US" sz="4400" b="1" i="1" dirty="0">
                <a:solidFill>
                  <a:srgbClr val="002060"/>
                </a:solidFill>
              </a:rPr>
              <a:t>.</a:t>
            </a:r>
            <a:r>
              <a:rPr lang="en-US" sz="4400" b="1" dirty="0">
                <a:solidFill>
                  <a:srgbClr val="002060"/>
                </a:solidFill>
              </a:rPr>
              <a:t>  Were is Egypt ? </a:t>
            </a:r>
            <a:endParaRPr lang="en-US" sz="6000" b="1" i="1" dirty="0"/>
          </a:p>
        </p:txBody>
      </p:sp>
      <p:sp>
        <p:nvSpPr>
          <p:cNvPr id="5" name="Rectangle 4"/>
          <p:cNvSpPr/>
          <p:nvPr/>
        </p:nvSpPr>
        <p:spPr>
          <a:xfrm>
            <a:off x="0" y="5638800"/>
            <a:ext cx="91440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rgbClr val="002060"/>
                </a:solidFill>
              </a:rPr>
              <a:t>3. Where was Mesopotamia?</a:t>
            </a:r>
            <a:endParaRPr lang="en-US" sz="5400" i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illusion_ro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28800" y="1494183"/>
            <a:ext cx="5033449" cy="4114799"/>
          </a:xfrm>
          <a:prstGeom prst="rect">
            <a:avLst/>
          </a:prstGeom>
          <a:noFill/>
        </p:spPr>
      </p:pic>
      <p:pic>
        <p:nvPicPr>
          <p:cNvPr id="5" name="Picture 4" descr="3d_japanesegarden_21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676400"/>
            <a:ext cx="4035703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62000" y="0"/>
            <a:ext cx="7543800" cy="990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 wrap="squar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i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Home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019800"/>
            <a:ext cx="9144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Write a paragraph about the “Bullet Train”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 optical-illusion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114800"/>
            <a:ext cx="3091543" cy="2743200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0" y="1295400"/>
            <a:ext cx="9144000" cy="2819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0"/>
            <a:r>
              <a:rPr lang="en-US" sz="2000" kern="10" spc="0" dirty="0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Sheikh </a:t>
            </a:r>
            <a:r>
              <a:rPr lang="en-US" sz="2000" kern="10" spc="0" dirty="0" err="1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Tajuddin</a:t>
            </a:r>
            <a:r>
              <a:rPr lang="en-US" sz="2000" kern="10" spc="0" dirty="0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 Ahmed.</a:t>
            </a:r>
          </a:p>
          <a:p>
            <a:pPr algn="ctr" rtl="0"/>
            <a:r>
              <a:rPr lang="en-US" sz="2000" kern="10" spc="0" dirty="0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Senior Teacher</a:t>
            </a:r>
          </a:p>
          <a:p>
            <a:pPr algn="ctr" rtl="0"/>
            <a:r>
              <a:rPr lang="en-US" sz="2000" kern="10" spc="0" dirty="0" err="1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Hazi</a:t>
            </a:r>
            <a:r>
              <a:rPr lang="en-US" sz="2000" kern="10" spc="0" dirty="0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 </a:t>
            </a:r>
            <a:r>
              <a:rPr lang="en-US" sz="2000" kern="10" spc="0" dirty="0" err="1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Ayet</a:t>
            </a:r>
            <a:r>
              <a:rPr lang="en-US" sz="2000" kern="10" spc="0" dirty="0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 Ali </a:t>
            </a:r>
            <a:r>
              <a:rPr lang="en-US" sz="2000" kern="10" spc="0" dirty="0" err="1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Bhuiyan</a:t>
            </a:r>
            <a:r>
              <a:rPr lang="en-US" sz="2000" kern="10" spc="0" dirty="0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 High School </a:t>
            </a:r>
            <a:r>
              <a:rPr lang="en-US" sz="2000" kern="10" spc="0" dirty="0" err="1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Khadun</a:t>
            </a:r>
            <a:r>
              <a:rPr lang="en-US" sz="2000" kern="10" spc="0" dirty="0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, </a:t>
            </a:r>
            <a:r>
              <a:rPr lang="en-US" sz="2000" kern="10" spc="0" dirty="0" err="1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Rupsi,Rupgonj</a:t>
            </a:r>
            <a:r>
              <a:rPr lang="en-US" sz="2000" kern="10" spc="0" dirty="0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, </a:t>
            </a:r>
            <a:r>
              <a:rPr lang="en-US" sz="2000" kern="10" spc="0" dirty="0" err="1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Narayangonj</a:t>
            </a:r>
            <a:r>
              <a:rPr lang="en-US" sz="2000" kern="10" spc="0" dirty="0">
                <a:ln w="9525">
                  <a:solidFill>
                    <a:srgbClr val="CC9900"/>
                  </a:solidFill>
                  <a:prstDash val="sysDot"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.</a:t>
            </a: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819400" y="0"/>
            <a:ext cx="3429000" cy="121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en-US" sz="3600" i="1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Identity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3061886" y="4191000"/>
            <a:ext cx="6082114" cy="22467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Presentation for class -8</a:t>
            </a:r>
          </a:p>
          <a:p>
            <a:pPr algn="ctr"/>
            <a:r>
              <a:rPr lang="en-US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Unit-9</a:t>
            </a:r>
          </a:p>
          <a:p>
            <a:pPr algn="ctr"/>
            <a:r>
              <a:rPr lang="en-US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Lesson=1-5</a:t>
            </a:r>
          </a:p>
          <a:p>
            <a:pPr algn="ctr"/>
            <a:r>
              <a:rPr lang="en-US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Time= 50 minutes</a:t>
            </a:r>
          </a:p>
          <a:p>
            <a:pPr algn="ctr"/>
            <a:r>
              <a:rPr lang="en-US" sz="28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Things that have changed our life</a:t>
            </a:r>
          </a:p>
        </p:txBody>
      </p:sp>
      <p:pic>
        <p:nvPicPr>
          <p:cNvPr id="8" name="Picture 7" descr="56143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419600"/>
            <a:ext cx="2590800" cy="2133600"/>
          </a:xfrm>
          <a:prstGeom prst="ellipse">
            <a:avLst/>
          </a:prstGeom>
          <a:ln w="63500" cap="rnd" cmpd="tri">
            <a:solidFill>
              <a:srgbClr val="006600"/>
            </a:solidFill>
            <a:prstDash val="sys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bliqueTop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47929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 rtlCol="0">
            <a:prstTxWarp prst="textFadeDown">
              <a:avLst/>
            </a:prstTxWarp>
            <a:spAutoFit/>
          </a:bodyPr>
          <a:lstStyle/>
          <a:p>
            <a:r>
              <a:rPr lang="en-US" sz="7200" dirty="0">
                <a:solidFill>
                  <a:srgbClr val="7030A0"/>
                </a:solidFill>
              </a:rPr>
              <a:t>Thank you </a:t>
            </a:r>
            <a:r>
              <a:rPr lang="en-US" sz="7200" dirty="0" err="1">
                <a:solidFill>
                  <a:srgbClr val="7030A0"/>
                </a:solidFill>
              </a:rPr>
              <a:t>EveryBody</a:t>
            </a:r>
            <a:endParaRPr lang="en-US" sz="72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1B6373-E66A-4BA3-B095-9CFB1D224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868"/>
            <a:ext cx="9144000" cy="556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154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i="1" dirty="0"/>
              <a:t>Look at the picture and Say what’s it?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62000"/>
            <a:ext cx="91440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i="1" dirty="0"/>
              <a:t>The Picture is wheel. It’s  Changed Our Life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B643D-43E8-4E31-93A0-508B86A523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0" b="14082"/>
          <a:stretch/>
        </p:blipFill>
        <p:spPr>
          <a:xfrm>
            <a:off x="0" y="1446550"/>
            <a:ext cx="9144000" cy="5411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Look at the picture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5943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/>
              <a:t>What is it?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B9DF0-87FC-4DB0-88A1-048731D08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76300"/>
            <a:ext cx="7010400" cy="510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9369" y="228600"/>
            <a:ext cx="8954631" cy="769441"/>
          </a:xfrm>
          <a:prstGeom prst="rect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4400" b="1" i="1" cap="none" spc="0" dirty="0" err="1">
                <a:ln w="17780" cmpd="sng">
                  <a:solidFill>
                    <a:srgbClr val="00FF0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So,Today’s</a:t>
            </a:r>
            <a:r>
              <a:rPr lang="en-US" sz="4400" b="1" i="1" cap="none" spc="0" dirty="0">
                <a:ln w="17780" cmpd="sng">
                  <a:solidFill>
                    <a:srgbClr val="00FF0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Our Lesson is “The Wheel”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990600"/>
            <a:ext cx="891540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Look at the pictures and say which one is easier to move and why.</a:t>
            </a:r>
          </a:p>
        </p:txBody>
      </p:sp>
      <p:pic>
        <p:nvPicPr>
          <p:cNvPr id="13" name="Picture 12" descr="trainer_bag2_wheels%20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5181600"/>
            <a:ext cx="1981200" cy="1524000"/>
          </a:xfrm>
          <a:prstGeom prst="rect">
            <a:avLst/>
          </a:prstGeom>
        </p:spPr>
      </p:pic>
      <p:pic>
        <p:nvPicPr>
          <p:cNvPr id="14" name="Picture 13" descr="imagesq=tbnANd9GcTgaTTxX5nHqn5oLnP1-MT8gR2GLTs6uXq3THYqRj712HVIAjFplrl9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5105400"/>
            <a:ext cx="1905000" cy="1600200"/>
          </a:xfrm>
          <a:prstGeom prst="rect">
            <a:avLst/>
          </a:prstGeom>
        </p:spPr>
      </p:pic>
      <p:pic>
        <p:nvPicPr>
          <p:cNvPr id="15" name="Picture 14" descr="imagesq=tbnANd9GcRvGKBeehzH1SrKsINkcNmyrZf9quVmeA9c6AcIK20JB53ZTihBjqqSJAe9i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105400"/>
            <a:ext cx="1981200" cy="1752600"/>
          </a:xfrm>
          <a:prstGeom prst="rect">
            <a:avLst/>
          </a:prstGeom>
        </p:spPr>
      </p:pic>
      <p:pic>
        <p:nvPicPr>
          <p:cNvPr id="16" name="Picture 15" descr="imagesq=tbnANd9GcRHFR4vHBxakZ8MqumFjUQ1pMswJ6ZrqQ-ljt9Rba7sFNZGrEt-b-J6SM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5181600"/>
            <a:ext cx="2237509" cy="1676400"/>
          </a:xfrm>
          <a:prstGeom prst="rect">
            <a:avLst/>
          </a:prstGeom>
        </p:spPr>
      </p:pic>
      <p:pic>
        <p:nvPicPr>
          <p:cNvPr id="17" name="Picture 16" descr="imagesq=tbnANd9GcRrR1WUcjRfJ0KvY3oRmkQVSXYkx9VXSH_AQmtmUy7Z3OxOgpyXCjQ_cm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5105400"/>
            <a:ext cx="2057400" cy="1752600"/>
          </a:xfrm>
          <a:prstGeom prst="rect">
            <a:avLst/>
          </a:prstGeom>
        </p:spPr>
      </p:pic>
      <p:pic>
        <p:nvPicPr>
          <p:cNvPr id="19" name="Picture 18" descr="imagesq=tbnANd9GcQ63OXqW0DLoG-QSfsVrQ8RR-a6O7Li2FUO-WoMdwLdFCsktv9Z_nx8D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400" y="5257800"/>
            <a:ext cx="2286000" cy="1600200"/>
          </a:xfrm>
          <a:prstGeom prst="rect">
            <a:avLst/>
          </a:prstGeom>
        </p:spPr>
      </p:pic>
      <p:pic>
        <p:nvPicPr>
          <p:cNvPr id="21" name="Picture 20" descr="imagesq=tbnANd9GcSf-Jlo84VigMFhy-munhDR7j3bh6sMJkQZ-tiX2vYnySyvviG6YSlpV78G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4800" y="5105400"/>
            <a:ext cx="2362200" cy="1752600"/>
          </a:xfrm>
          <a:prstGeom prst="rect">
            <a:avLst/>
          </a:prstGeom>
        </p:spPr>
      </p:pic>
      <p:pic>
        <p:nvPicPr>
          <p:cNvPr id="22" name="Picture 21" descr="imagesq=tbnANd9GcTDxm1TBr6m4PI0p70GqVTa1nEBXbVEv2dQA-GJ8J_hsSntjQc26doLy79F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9600" y="5257800"/>
            <a:ext cx="1981200" cy="16002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352800" y="5029200"/>
            <a:ext cx="3505200" cy="1828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Callout 17"/>
          <p:cNvSpPr/>
          <p:nvPr/>
        </p:nvSpPr>
        <p:spPr>
          <a:xfrm>
            <a:off x="609600" y="1676400"/>
            <a:ext cx="2438400" cy="11430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It’s  move easily</a:t>
            </a:r>
          </a:p>
        </p:txBody>
      </p:sp>
      <p:sp>
        <p:nvSpPr>
          <p:cNvPr id="20" name="Down Arrow Callout 19"/>
          <p:cNvSpPr/>
          <p:nvPr/>
        </p:nvSpPr>
        <p:spPr>
          <a:xfrm>
            <a:off x="4495800" y="1752600"/>
            <a:ext cx="2667000" cy="9144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It’s  can’t move easily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7215 L -0.44167 -0.2608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0.01665 L -0.20833 -0.2608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2221 L -0.48333 0.0111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4 -0.11656 L -0.44583 -0.016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0.00555 L 0.28334 -0.016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8325 L 0.0625 -0.2608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0.0747 C 0.0658 0.12605 0.2191 0.17762 0.27708 0.08095 C 0.33507 -0.01572 0.26302 -0.40703 0.26024 -0.50508 " pathEditMode="relative" rAng="0" ptsTypes="aaA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2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89 0.0666 L 0.26944 -0.2664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143000"/>
            <a:ext cx="5633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Learning outcomes</a:t>
            </a:r>
            <a:endParaRPr lang="en-US" sz="54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209800"/>
            <a:ext cx="699819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i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After we studied unit, we will be able to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124200"/>
            <a:ext cx="8229600" cy="193899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lvl="4"/>
            <a:r>
              <a:rPr lang="en-US" sz="3600" b="1" i="1" cap="none" spc="0" dirty="0">
                <a:ln w="10541" cmpd="sng">
                  <a:solidFill>
                    <a:srgbClr val="006600"/>
                  </a:solidFill>
                  <a:prstDash val="solid"/>
                </a:ln>
                <a:effectLst/>
              </a:rPr>
              <a:t>Ask and answer questions</a:t>
            </a:r>
          </a:p>
          <a:p>
            <a:pPr>
              <a:buFont typeface="Wingdings" pitchFamily="2" charset="2"/>
              <a:buChar char="Ø"/>
            </a:pPr>
            <a:r>
              <a:rPr lang="en-US" sz="3600" b="1" cap="none" spc="0" dirty="0">
                <a:ln w="10541" cmpd="sng">
                  <a:solidFill>
                    <a:srgbClr val="006600"/>
                  </a:solidFill>
                  <a:prstDash val="solid"/>
                </a:ln>
                <a:effectLst/>
              </a:rPr>
              <a:t>Participate in short dialogues and conversations on familiar topics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>
                <a:ln w="10541" cmpd="sng">
                  <a:solidFill>
                    <a:srgbClr val="006600"/>
                  </a:solidFill>
                  <a:prstDash val="solid"/>
                </a:ln>
              </a:rPr>
              <a:t>Read aloud texts with proper sounds, stress and intonation</a:t>
            </a:r>
          </a:p>
          <a:p>
            <a:pPr>
              <a:buFont typeface="Wingdings" pitchFamily="2" charset="2"/>
              <a:buChar char="Ø"/>
            </a:pPr>
            <a:r>
              <a:rPr lang="en-US" sz="3600" b="1" cap="none" spc="0" dirty="0">
                <a:ln w="10541" cmpd="sng">
                  <a:solidFill>
                    <a:srgbClr val="006600"/>
                  </a:solidFill>
                  <a:prstDash val="solid"/>
                </a:ln>
                <a:effectLst/>
              </a:rPr>
              <a:t>Read and understand text materials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>
                <a:ln w="10541" cmpd="sng">
                  <a:solidFill>
                    <a:srgbClr val="006600"/>
                  </a:solidFill>
                  <a:prstDash val="solid"/>
                </a:ln>
              </a:rPr>
              <a:t>Write answers to questions</a:t>
            </a:r>
          </a:p>
          <a:p>
            <a:pPr>
              <a:buFont typeface="Wingdings" pitchFamily="2" charset="2"/>
              <a:buChar char="Ø"/>
            </a:pPr>
            <a:r>
              <a:rPr lang="en-US" sz="3600" b="1" cap="none" spc="0" dirty="0">
                <a:ln w="10541" cmpd="sng">
                  <a:solidFill>
                    <a:srgbClr val="006600"/>
                  </a:solidFill>
                  <a:prstDash val="solid"/>
                </a:ln>
                <a:effectLst/>
              </a:rPr>
              <a:t>Write short paragraphs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2296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i="1" dirty="0"/>
              <a:t>The history of the wheel</a:t>
            </a:r>
          </a:p>
        </p:txBody>
      </p:sp>
      <p:pic>
        <p:nvPicPr>
          <p:cNvPr id="5" name="Picture 4" descr="See full size 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200400"/>
            <a:ext cx="2514600" cy="2362200"/>
          </a:xfrm>
          <a:prstGeom prst="rect">
            <a:avLst/>
          </a:prstGeom>
        </p:spPr>
      </p:pic>
      <p:pic>
        <p:nvPicPr>
          <p:cNvPr id="7" name="Picture 6" descr="imagesq=tbnANd9GcT8DK8e_UbUhs_LugDwlUPA-E6uKNzIerm7Xs7tuMX2nrBKZgywtvz-f3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048000"/>
            <a:ext cx="2846552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143000"/>
            <a:ext cx="8382000" cy="1569660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3200" b="1" i="1" dirty="0"/>
              <a:t>Look at the following  pictures of wheels. They existed in different ages in history. Do you know </a:t>
            </a:r>
            <a:r>
              <a:rPr lang="en-US" sz="3200" b="1" i="1" dirty="0">
                <a:ln>
                  <a:solidFill>
                    <a:schemeClr val="tx1"/>
                  </a:solidFill>
                </a:ln>
              </a:rPr>
              <a:t>which </a:t>
            </a:r>
            <a:r>
              <a:rPr lang="en-US" sz="3200" b="1" i="1" dirty="0">
                <a:ln w="38100">
                  <a:solidFill>
                    <a:srgbClr val="0000FF"/>
                  </a:solidFill>
                </a:ln>
              </a:rPr>
              <a:t>wheels</a:t>
            </a:r>
            <a:r>
              <a:rPr lang="en-US" sz="3200" b="1" i="1" dirty="0">
                <a:ln>
                  <a:solidFill>
                    <a:srgbClr val="0000FF"/>
                  </a:solidFill>
                </a:ln>
              </a:rPr>
              <a:t> </a:t>
            </a:r>
            <a:r>
              <a:rPr lang="en-US" sz="3200" b="1" i="1" dirty="0"/>
              <a:t>are ‘first, second, etc.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1600" y="5638800"/>
            <a:ext cx="1342586" cy="9233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00FF"/>
            </a:solidFill>
          </a:ln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First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0" y="5791200"/>
            <a:ext cx="2121543" cy="769441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SEcond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4121302c-fan-whe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85800"/>
            <a:ext cx="2743200" cy="2247900"/>
          </a:xfrm>
          <a:prstGeom prst="rect">
            <a:avLst/>
          </a:prstGeom>
        </p:spPr>
      </p:pic>
      <p:pic>
        <p:nvPicPr>
          <p:cNvPr id="4" name="Picture 3" descr="imagesq=tbnANd9GcSQVwlePqcepJDSi2cFdZL-BpHZoJWIPpmF1VntU8ppV5AA43DmLC65fM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7200"/>
            <a:ext cx="2529840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352800"/>
            <a:ext cx="167981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Third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3352800"/>
            <a:ext cx="259080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perspectiveContrastingRigh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Fourth</a:t>
            </a:r>
          </a:p>
        </p:txBody>
      </p:sp>
      <p:sp>
        <p:nvSpPr>
          <p:cNvPr id="8" name="Rectangle 7"/>
          <p:cNvSpPr/>
          <p:nvPr/>
        </p:nvSpPr>
        <p:spPr>
          <a:xfrm>
            <a:off x="6705600" y="3352800"/>
            <a:ext cx="1795684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en-US" sz="6600" b="1" dirty="0">
                <a:ln w="1905">
                  <a:solidFill>
                    <a:srgbClr val="00FF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Fifth</a:t>
            </a:r>
            <a:endParaRPr lang="en-US" sz="6600" b="1" cap="none" spc="0" dirty="0">
              <a:ln w="1905">
                <a:solidFill>
                  <a:srgbClr val="00FF0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33400"/>
            <a:ext cx="2895599" cy="236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</a:rPr>
              <a:t>Read the statements below and say whether they are true or false. If false, give the right answer.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i="1" dirty="0"/>
              <a:t>The Greeks were the pioneers in developing </a:t>
            </a:r>
            <a:r>
              <a:rPr lang="en-US" sz="3200" i="1" dirty="0" err="1"/>
              <a:t>spoked</a:t>
            </a:r>
            <a:r>
              <a:rPr lang="en-US" sz="3200" i="1" dirty="0"/>
              <a:t>-wheels.</a:t>
            </a:r>
          </a:p>
          <a:p>
            <a:pPr marL="342900" indent="-342900">
              <a:buAutoNum type="arabicPeriod"/>
            </a:pPr>
            <a:r>
              <a:rPr lang="en-US" sz="3200" i="1" dirty="0"/>
              <a:t>The earliest  wheel was discovered in 2000 B.C.</a:t>
            </a:r>
          </a:p>
          <a:p>
            <a:pPr marL="342900" indent="-342900">
              <a:buAutoNum type="arabicPeriod"/>
            </a:pPr>
            <a:endParaRPr lang="en-US" sz="3200" i="1" dirty="0"/>
          </a:p>
          <a:p>
            <a:pPr marL="342900" indent="-342900">
              <a:buAutoNum type="arabicPeriod"/>
            </a:pPr>
            <a:r>
              <a:rPr lang="en-US" sz="3200" i="1" dirty="0"/>
              <a:t>The Egyptians first used wheels on chariots.</a:t>
            </a:r>
          </a:p>
          <a:p>
            <a:pPr marL="342900" indent="-342900">
              <a:buAutoNum type="arabicPeriod"/>
            </a:pPr>
            <a:endParaRPr lang="en-US" sz="3200" i="1" dirty="0"/>
          </a:p>
          <a:p>
            <a:pPr marL="342900" indent="-342900">
              <a:buAutoNum type="arabicPeriod"/>
            </a:pPr>
            <a:r>
              <a:rPr lang="en-US" sz="3200" i="1" dirty="0"/>
              <a:t>The Romans first used wheeled chariots for warfare.</a:t>
            </a:r>
          </a:p>
          <a:p>
            <a:pPr marL="342900" indent="-342900">
              <a:buAutoNum type="arabicPeriod"/>
            </a:pPr>
            <a:endParaRPr lang="en-US" sz="3200" i="1" dirty="0"/>
          </a:p>
          <a:p>
            <a:pPr marL="342900" indent="-342900">
              <a:buAutoNum type="arabicPeriod"/>
            </a:pPr>
            <a:r>
              <a:rPr lang="en-US" sz="3200" i="1" dirty="0"/>
              <a:t>The ancient Indians used wheels before the ancien</a:t>
            </a:r>
            <a:r>
              <a:rPr lang="en-US" sz="3200" dirty="0"/>
              <a:t>t </a:t>
            </a:r>
            <a:r>
              <a:rPr lang="en-US" sz="3200" i="1" dirty="0"/>
              <a:t>Romans did</a:t>
            </a:r>
            <a:r>
              <a:rPr lang="en-US" sz="32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772400" y="4876800"/>
            <a:ext cx="11664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false</a:t>
            </a:r>
          </a:p>
        </p:txBody>
      </p:sp>
      <p:sp>
        <p:nvSpPr>
          <p:cNvPr id="6" name="Rectangle 5"/>
          <p:cNvSpPr/>
          <p:nvPr/>
        </p:nvSpPr>
        <p:spPr>
          <a:xfrm>
            <a:off x="7848600" y="3505200"/>
            <a:ext cx="9394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rue</a:t>
            </a:r>
          </a:p>
        </p:txBody>
      </p:sp>
      <p:sp>
        <p:nvSpPr>
          <p:cNvPr id="7" name="Rectangle 6"/>
          <p:cNvSpPr/>
          <p:nvPr/>
        </p:nvSpPr>
        <p:spPr>
          <a:xfrm>
            <a:off x="7924800" y="2514600"/>
            <a:ext cx="14587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Fales</a:t>
            </a:r>
            <a:endParaRPr lang="en-US" sz="32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5943600"/>
            <a:ext cx="9651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81200" y="2286000"/>
            <a:ext cx="1658018" cy="3693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>
                  <a:solidFill>
                    <a:srgbClr val="0000FF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False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736</Words>
  <Application>Microsoft Office PowerPoint</Application>
  <PresentationFormat>On-screen Show (4:3)</PresentationFormat>
  <Paragraphs>110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TANVIR</dc:creator>
  <cp:lastModifiedBy>User</cp:lastModifiedBy>
  <cp:revision>274</cp:revision>
  <dcterms:created xsi:type="dcterms:W3CDTF">2016-05-13T13:55:41Z</dcterms:created>
  <dcterms:modified xsi:type="dcterms:W3CDTF">2019-02-22T15:07:56Z</dcterms:modified>
</cp:coreProperties>
</file>